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4766" autoAdjust="0"/>
  </p:normalViewPr>
  <p:slideViewPr>
    <p:cSldViewPr>
      <p:cViewPr varScale="1">
        <p:scale>
          <a:sx n="61" d="100"/>
          <a:sy n="61" d="100"/>
        </p:scale>
        <p:origin x="296"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were given 3 datasets called Reaction Types, Reactions, and Content. We first explored each dataset to get an understanding of what data we have. The Reaction types dataset contained 3 features which were Type of reaction, the sentiment of the reaction and the score of the reaction. The scores ranged from 0-75. The reactions dataset contained 4 features which consisted of Content ID, User ID, type of reaction and datetime. The last dataset we used was the content dataset which contains 5 features. The features are Content ID, Content type, Category and URL. </a:t>
            </a:r>
          </a:p>
          <a:p>
            <a:pPr lvl="0"/>
            <a:endParaRPr lang="en-US" dirty="0"/>
          </a:p>
          <a:p>
            <a:pPr lvl="0"/>
            <a:r>
              <a:rPr lang="en-US" dirty="0"/>
              <a:t>The next step was data cleaning. We found that there were missing data in some of the rows of the dataset and we also found that some columns weren’t necessary for our data such as the User ID and URL columns. We also renamed the Type columns to be more specific and keep the columns distinguished from each other to make our data analysis efficient. We also found for the category column in the content database that some categories were the same but some were in quotation marks so we removed the quotation marks so that the we could aggregate the total for each category correctly.</a:t>
            </a:r>
          </a:p>
          <a:p>
            <a:pPr lvl="0"/>
            <a:endParaRPr lang="en-US" dirty="0"/>
          </a:p>
          <a:p>
            <a:pPr lvl="0"/>
            <a:r>
              <a:rPr lang="en-US" dirty="0"/>
              <a:t>After we finished data cleaning, we began our data modeling. We combined the 3 data tables into one data table by first using the reaction table as our base then joining the content table using content ID as the primary key then lastly we merged the reaction type table by using the reaction type as the primary key. Once we joined the 3 tables together, we found the top 5 most popular categories by finding the categories with the most aggregated popularity score.</a:t>
            </a:r>
          </a:p>
          <a:p>
            <a:pPr lvl="0"/>
            <a:endParaRPr lang="en-US" dirty="0"/>
          </a:p>
          <a:p>
            <a:pPr lvl="0"/>
            <a:r>
              <a:rPr lang="en-US" dirty="0"/>
              <a:t>We began our data analysis on these top 5 categories and were able to uncover some insights which we will dive deeper in the coming slides.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[Title]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BF504BD3-564F-69AF-64F6-6C96029560D2}"/>
              </a:ext>
            </a:extLst>
          </p:cNvPr>
          <p:cNvSpPr txBox="1"/>
          <p:nvPr/>
        </p:nvSpPr>
        <p:spPr>
          <a:xfrm>
            <a:off x="11430000" y="837474"/>
            <a:ext cx="6400800" cy="9202519"/>
          </a:xfrm>
          <a:prstGeom prst="rect">
            <a:avLst/>
          </a:prstGeom>
          <a:noFill/>
        </p:spPr>
        <p:txBody>
          <a:bodyPr wrap="square" rtlCol="0">
            <a:spAutoFit/>
          </a:bodyPr>
          <a:lstStyle/>
          <a:p>
            <a:r>
              <a:rPr lang="en-US" sz="3600" dirty="0"/>
              <a:t>Analysis</a:t>
            </a:r>
          </a:p>
          <a:p>
            <a:r>
              <a:rPr lang="en-US" sz="2400" dirty="0"/>
              <a:t>People enjoy the animals and science categories of content the most which means that people like “non-fictional” content the most.</a:t>
            </a:r>
          </a:p>
          <a:p>
            <a:endParaRPr lang="en-US" sz="2800" dirty="0"/>
          </a:p>
          <a:p>
            <a:r>
              <a:rPr lang="en-US" sz="3600" dirty="0"/>
              <a:t>Insight</a:t>
            </a:r>
          </a:p>
          <a:p>
            <a:r>
              <a:rPr lang="en-US" sz="2400" dirty="0"/>
              <a:t>Food and “Healthy Eating” are similar top 5 categories. This shows that the audience within the user base are invested in eating healthy food. You could use that insight to create a campaign and work with healthy eating brands to boost user engagement. Technology also had the highest average popularity score which could also indicate to create a campaign involving more tech companies to showcase their content to boost user engagement. </a:t>
            </a:r>
          </a:p>
          <a:p>
            <a:endParaRPr lang="en-US" sz="2400" dirty="0"/>
          </a:p>
          <a:p>
            <a:r>
              <a:rPr lang="en-US" sz="3600" dirty="0"/>
              <a:t>Next Steps</a:t>
            </a:r>
          </a:p>
          <a:p>
            <a:r>
              <a:rPr lang="en-US" sz="2400" dirty="0"/>
              <a:t>Ad-hoc analysis is insightful but using this analysis and bringing it into large scale production for real-time understanding of your business is where you will benefit most. We can show you how to do this.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C2ECD35F-81FD-221F-9DB6-B50EA4380185}"/>
              </a:ext>
            </a:extLst>
          </p:cNvPr>
          <p:cNvSpPr txBox="1"/>
          <p:nvPr/>
        </p:nvSpPr>
        <p:spPr>
          <a:xfrm>
            <a:off x="8973519" y="3305309"/>
            <a:ext cx="6599038" cy="3785652"/>
          </a:xfrm>
          <a:prstGeom prst="rect">
            <a:avLst/>
          </a:prstGeom>
          <a:noFill/>
        </p:spPr>
        <p:txBody>
          <a:bodyPr wrap="square" rtlCol="0">
            <a:spAutoFit/>
          </a:bodyPr>
          <a:lstStyle/>
          <a:p>
            <a:r>
              <a:rPr lang="en-US" sz="2400" dirty="0"/>
              <a:t>Social Buzz is a rapidly growing content creation and social media technology that needs to adapt quickly to satisfy it’s growing global scale. Accenture has taken a 3 month POC focusing on the following tasks:</a:t>
            </a:r>
          </a:p>
          <a:p>
            <a:endParaRPr lang="en-US" sz="2400" dirty="0"/>
          </a:p>
          <a:p>
            <a:pPr marL="742950" lvl="1" indent="-285750">
              <a:buFont typeface="Arial" panose="020B0604020202020204" pitchFamily="34" charset="0"/>
              <a:buChar char="•"/>
            </a:pPr>
            <a:r>
              <a:rPr lang="en-US" sz="2400" dirty="0"/>
              <a:t>An audit of Social Buzz’s big data practice</a:t>
            </a:r>
          </a:p>
          <a:p>
            <a:pPr marL="742950" lvl="1" indent="-285750">
              <a:buFont typeface="Arial" panose="020B0604020202020204" pitchFamily="34" charset="0"/>
              <a:buChar char="•"/>
            </a:pPr>
            <a:r>
              <a:rPr lang="en-US" sz="2400" dirty="0"/>
              <a:t>Recommendations for a successful IPO</a:t>
            </a:r>
          </a:p>
          <a:p>
            <a:pPr marL="742950" lvl="1" indent="-285750">
              <a:buFont typeface="Arial" panose="020B0604020202020204" pitchFamily="34" charset="0"/>
              <a:buChar char="•"/>
            </a:pPr>
            <a:r>
              <a:rPr lang="en-US" sz="2400" dirty="0"/>
              <a:t>Analysis to find Social Buzz’s top 5 most 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B7A7EB4F-3B5F-85B3-60E2-5CF46A11B8EC}"/>
              </a:ext>
            </a:extLst>
          </p:cNvPr>
          <p:cNvSpPr txBox="1"/>
          <p:nvPr/>
        </p:nvSpPr>
        <p:spPr>
          <a:xfrm>
            <a:off x="2253799" y="5143500"/>
            <a:ext cx="7710683" cy="2677656"/>
          </a:xfrm>
          <a:prstGeom prst="rect">
            <a:avLst/>
          </a:prstGeom>
          <a:noFill/>
        </p:spPr>
        <p:txBody>
          <a:bodyPr wrap="square" rtlCol="0">
            <a:spAutoFit/>
          </a:bodyPr>
          <a:lstStyle/>
          <a:p>
            <a:r>
              <a:rPr lang="en-US" sz="2400" dirty="0">
                <a:solidFill>
                  <a:schemeClr val="bg1"/>
                </a:solidFill>
              </a:rPr>
              <a:t>Over </a:t>
            </a:r>
            <a:r>
              <a:rPr lang="en-US" sz="2400" b="1" dirty="0">
                <a:solidFill>
                  <a:schemeClr val="bg1"/>
                </a:solidFill>
              </a:rPr>
              <a:t>100,000</a:t>
            </a:r>
            <a:r>
              <a:rPr lang="en-US" sz="2400" dirty="0">
                <a:solidFill>
                  <a:schemeClr val="bg1"/>
                </a:solidFill>
              </a:rPr>
              <a:t> posts per day… </a:t>
            </a:r>
          </a:p>
          <a:p>
            <a:pPr marL="800100" lvl="1" indent="-342900">
              <a:buSzPct val="100000"/>
              <a:buFont typeface="System Font Regular"/>
              <a:buChar char="→"/>
            </a:pPr>
            <a:r>
              <a:rPr lang="en-US" sz="2400">
                <a:solidFill>
                  <a:schemeClr val="bg1"/>
                </a:solidFill>
              </a:rPr>
              <a:t>~</a:t>
            </a:r>
            <a:r>
              <a:rPr lang="en-US" sz="2400" b="1">
                <a:solidFill>
                  <a:schemeClr val="bg1"/>
                </a:solidFill>
              </a:rPr>
              <a:t>36,500,000</a:t>
            </a:r>
            <a:r>
              <a:rPr lang="en-US" sz="2400">
                <a:solidFill>
                  <a:schemeClr val="bg1"/>
                </a:solidFill>
              </a:rPr>
              <a:t> </a:t>
            </a:r>
            <a:r>
              <a:rPr lang="en-US" sz="2400" dirty="0">
                <a:solidFill>
                  <a:schemeClr val="bg1"/>
                </a:solidFill>
              </a:rPr>
              <a:t>pieces of content per year</a:t>
            </a:r>
          </a:p>
          <a:p>
            <a:endParaRPr lang="en-US" sz="2400" dirty="0">
              <a:solidFill>
                <a:schemeClr val="bg1"/>
              </a:solidFill>
            </a:endParaRPr>
          </a:p>
          <a:p>
            <a:r>
              <a:rPr lang="en-US" sz="2400" dirty="0">
                <a:solidFill>
                  <a:schemeClr val="bg1"/>
                </a:solidFill>
              </a:rPr>
              <a:t>How to capitalize on all this content when there is so much?</a:t>
            </a:r>
          </a:p>
          <a:p>
            <a:endParaRPr lang="en-US" sz="2400" dirty="0">
              <a:solidFill>
                <a:schemeClr val="bg1"/>
              </a:solidFill>
            </a:endParaRPr>
          </a:p>
          <a:p>
            <a:r>
              <a:rPr lang="en-US" sz="2400" u="sng" dirty="0">
                <a:solidFill>
                  <a:schemeClr val="bg1"/>
                </a:solidFill>
              </a:rPr>
              <a:t>Analysis to figure out the top 5 most popular categories of content on Social Buzz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7761A81B-C98A-06E0-5E59-03F89739A905}"/>
              </a:ext>
            </a:extLst>
          </p:cNvPr>
          <p:cNvSpPr txBox="1"/>
          <p:nvPr/>
        </p:nvSpPr>
        <p:spPr>
          <a:xfrm>
            <a:off x="14249400" y="1638300"/>
            <a:ext cx="3429000" cy="7109639"/>
          </a:xfrm>
          <a:prstGeom prst="rect">
            <a:avLst/>
          </a:prstGeom>
          <a:noFill/>
        </p:spPr>
        <p:txBody>
          <a:bodyPr wrap="square" rtlCol="0">
            <a:spAutoFit/>
          </a:bodyPr>
          <a:lstStyle/>
          <a:p>
            <a:r>
              <a:rPr lang="en-US" sz="2400" b="1" dirty="0"/>
              <a:t>Andrew Fleming</a:t>
            </a:r>
          </a:p>
          <a:p>
            <a:r>
              <a:rPr lang="en-US" sz="2400" dirty="0"/>
              <a:t>Chief Technical Architect</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dirty="0"/>
              <a:t>Marcus </a:t>
            </a:r>
            <a:r>
              <a:rPr lang="en-US" sz="2400" b="1" dirty="0" err="1"/>
              <a:t>Rompton</a:t>
            </a:r>
            <a:endParaRPr lang="en-US" sz="2400" b="1" dirty="0"/>
          </a:p>
          <a:p>
            <a:r>
              <a:rPr lang="en-US" sz="2400" dirty="0"/>
              <a:t>Senior Principle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dirty="0"/>
              <a:t>Colin Suarez</a:t>
            </a:r>
          </a:p>
          <a:p>
            <a:r>
              <a:rPr lang="en-US" sz="2400"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255D1E4D-07A5-361E-22D6-F6149235F46E}"/>
              </a:ext>
            </a:extLst>
          </p:cNvPr>
          <p:cNvSpPr txBox="1"/>
          <p:nvPr/>
        </p:nvSpPr>
        <p:spPr>
          <a:xfrm>
            <a:off x="3758354" y="1611288"/>
            <a:ext cx="2768969" cy="461665"/>
          </a:xfrm>
          <a:prstGeom prst="rect">
            <a:avLst/>
          </a:prstGeom>
          <a:noFill/>
        </p:spPr>
        <p:txBody>
          <a:bodyPr wrap="square" rtlCol="0">
            <a:spAutoFit/>
          </a:bodyPr>
          <a:lstStyle/>
          <a:p>
            <a:r>
              <a:rPr lang="en-US" sz="2400" dirty="0">
                <a:solidFill>
                  <a:schemeClr val="bg1"/>
                </a:solidFill>
              </a:rPr>
              <a:t>Data Understanding</a:t>
            </a:r>
          </a:p>
        </p:txBody>
      </p:sp>
      <p:sp>
        <p:nvSpPr>
          <p:cNvPr id="40" name="TextBox 39">
            <a:extLst>
              <a:ext uri="{FF2B5EF4-FFF2-40B4-BE49-F238E27FC236}">
                <a16:creationId xmlns:a16="http://schemas.microsoft.com/office/drawing/2014/main" id="{903FE32F-F82A-F3E7-1984-C2C4D3961D97}"/>
              </a:ext>
            </a:extLst>
          </p:cNvPr>
          <p:cNvSpPr txBox="1"/>
          <p:nvPr/>
        </p:nvSpPr>
        <p:spPr>
          <a:xfrm>
            <a:off x="5639012" y="3232497"/>
            <a:ext cx="1911940" cy="461665"/>
          </a:xfrm>
          <a:prstGeom prst="rect">
            <a:avLst/>
          </a:prstGeom>
          <a:noFill/>
        </p:spPr>
        <p:txBody>
          <a:bodyPr wrap="square" rtlCol="0">
            <a:spAutoFit/>
          </a:bodyPr>
          <a:lstStyle/>
          <a:p>
            <a:r>
              <a:rPr lang="en-US" sz="2400" dirty="0">
                <a:solidFill>
                  <a:schemeClr val="bg1"/>
                </a:solidFill>
              </a:rPr>
              <a:t>Data Cleaning</a:t>
            </a:r>
          </a:p>
        </p:txBody>
      </p:sp>
      <p:sp>
        <p:nvSpPr>
          <p:cNvPr id="41" name="TextBox 40">
            <a:extLst>
              <a:ext uri="{FF2B5EF4-FFF2-40B4-BE49-F238E27FC236}">
                <a16:creationId xmlns:a16="http://schemas.microsoft.com/office/drawing/2014/main" id="{C4EA63B1-E52B-31BE-7716-82F57A1A8144}"/>
              </a:ext>
            </a:extLst>
          </p:cNvPr>
          <p:cNvSpPr txBox="1"/>
          <p:nvPr/>
        </p:nvSpPr>
        <p:spPr>
          <a:xfrm>
            <a:off x="7485089" y="4849419"/>
            <a:ext cx="2826854" cy="461665"/>
          </a:xfrm>
          <a:prstGeom prst="rect">
            <a:avLst/>
          </a:prstGeom>
          <a:noFill/>
        </p:spPr>
        <p:txBody>
          <a:bodyPr wrap="square" rtlCol="0">
            <a:spAutoFit/>
          </a:bodyPr>
          <a:lstStyle/>
          <a:p>
            <a:r>
              <a:rPr lang="en-US" sz="2400" dirty="0">
                <a:solidFill>
                  <a:schemeClr val="bg1"/>
                </a:solidFill>
              </a:rPr>
              <a:t>Data Modeling</a:t>
            </a:r>
          </a:p>
        </p:txBody>
      </p:sp>
      <p:sp>
        <p:nvSpPr>
          <p:cNvPr id="42" name="TextBox 41">
            <a:extLst>
              <a:ext uri="{FF2B5EF4-FFF2-40B4-BE49-F238E27FC236}">
                <a16:creationId xmlns:a16="http://schemas.microsoft.com/office/drawing/2014/main" id="{CD31C3A5-6628-E311-2965-249B00726530}"/>
              </a:ext>
            </a:extLst>
          </p:cNvPr>
          <p:cNvSpPr txBox="1"/>
          <p:nvPr/>
        </p:nvSpPr>
        <p:spPr>
          <a:xfrm>
            <a:off x="9376749" y="6448973"/>
            <a:ext cx="2692433" cy="461665"/>
          </a:xfrm>
          <a:prstGeom prst="rect">
            <a:avLst/>
          </a:prstGeom>
          <a:noFill/>
        </p:spPr>
        <p:txBody>
          <a:bodyPr wrap="square" rtlCol="0">
            <a:spAutoFit/>
          </a:bodyPr>
          <a:lstStyle/>
          <a:p>
            <a:r>
              <a:rPr lang="en-US" sz="2400" dirty="0">
                <a:solidFill>
                  <a:schemeClr val="bg1"/>
                </a:solidFill>
              </a:rPr>
              <a:t>Data Analysis</a:t>
            </a:r>
          </a:p>
        </p:txBody>
      </p:sp>
      <p:sp>
        <p:nvSpPr>
          <p:cNvPr id="43" name="TextBox 42">
            <a:extLst>
              <a:ext uri="{FF2B5EF4-FFF2-40B4-BE49-F238E27FC236}">
                <a16:creationId xmlns:a16="http://schemas.microsoft.com/office/drawing/2014/main" id="{86F8DA3A-C5DF-F53F-61E2-D7DC59929964}"/>
              </a:ext>
            </a:extLst>
          </p:cNvPr>
          <p:cNvSpPr txBox="1"/>
          <p:nvPr/>
        </p:nvSpPr>
        <p:spPr>
          <a:xfrm>
            <a:off x="11202666" y="8068110"/>
            <a:ext cx="2378290" cy="461665"/>
          </a:xfrm>
          <a:prstGeom prst="rect">
            <a:avLst/>
          </a:prstGeom>
          <a:noFill/>
        </p:spPr>
        <p:txBody>
          <a:bodyPr wrap="square" rtlCol="0">
            <a:spAutoFit/>
          </a:bodyPr>
          <a:lstStyle/>
          <a:p>
            <a:r>
              <a:rPr lang="en-US" sz="2400" dirty="0">
                <a:solidFill>
                  <a:schemeClr val="bg1"/>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F2DAD56B-DF05-ECDC-ABA7-D0B5AEA63CFB}"/>
              </a:ext>
            </a:extLst>
          </p:cNvPr>
          <p:cNvSpPr txBox="1"/>
          <p:nvPr/>
        </p:nvSpPr>
        <p:spPr>
          <a:xfrm>
            <a:off x="2594075" y="3806194"/>
            <a:ext cx="2038385" cy="2677656"/>
          </a:xfrm>
          <a:prstGeom prst="rect">
            <a:avLst/>
          </a:prstGeom>
          <a:noFill/>
        </p:spPr>
        <p:txBody>
          <a:bodyPr wrap="square" rtlCol="0">
            <a:spAutoFit/>
          </a:bodyPr>
          <a:lstStyle/>
          <a:p>
            <a:pPr algn="ctr"/>
            <a:r>
              <a:rPr lang="en-US" sz="6600" b="1" dirty="0">
                <a:solidFill>
                  <a:srgbClr val="A100FF"/>
                </a:solidFill>
              </a:rPr>
              <a:t>16</a:t>
            </a:r>
          </a:p>
          <a:p>
            <a:pPr algn="ctr"/>
            <a:endParaRPr lang="en-US" dirty="0"/>
          </a:p>
          <a:p>
            <a:pPr algn="ctr"/>
            <a:endParaRPr lang="en-US" dirty="0"/>
          </a:p>
          <a:p>
            <a:pPr algn="ctr"/>
            <a:endParaRPr lang="en-US" dirty="0"/>
          </a:p>
          <a:p>
            <a:pPr algn="ctr"/>
            <a:r>
              <a:rPr lang="en-US" sz="2400" dirty="0"/>
              <a:t>Unique Categories</a:t>
            </a:r>
          </a:p>
        </p:txBody>
      </p:sp>
      <p:sp>
        <p:nvSpPr>
          <p:cNvPr id="16" name="TextBox 15">
            <a:extLst>
              <a:ext uri="{FF2B5EF4-FFF2-40B4-BE49-F238E27FC236}">
                <a16:creationId xmlns:a16="http://schemas.microsoft.com/office/drawing/2014/main" id="{3BE55DFD-6EB0-7CBA-A1E0-AE6D20EA614A}"/>
              </a:ext>
            </a:extLst>
          </p:cNvPr>
          <p:cNvSpPr txBox="1"/>
          <p:nvPr/>
        </p:nvSpPr>
        <p:spPr>
          <a:xfrm>
            <a:off x="7739101" y="3806194"/>
            <a:ext cx="2038385" cy="2769989"/>
          </a:xfrm>
          <a:prstGeom prst="rect">
            <a:avLst/>
          </a:prstGeom>
          <a:noFill/>
        </p:spPr>
        <p:txBody>
          <a:bodyPr wrap="square" rtlCol="0">
            <a:spAutoFit/>
          </a:bodyPr>
          <a:lstStyle/>
          <a:p>
            <a:pPr algn="ctr"/>
            <a:r>
              <a:rPr lang="en-US" sz="6600" b="1" dirty="0">
                <a:solidFill>
                  <a:srgbClr val="A100FF"/>
                </a:solidFill>
              </a:rPr>
              <a:t>1897</a:t>
            </a:r>
          </a:p>
          <a:p>
            <a:pPr algn="ctr"/>
            <a:endParaRPr lang="en-US" dirty="0"/>
          </a:p>
          <a:p>
            <a:pPr algn="ctr"/>
            <a:endParaRPr lang="en-US" dirty="0"/>
          </a:p>
          <a:p>
            <a:pPr algn="ctr"/>
            <a:r>
              <a:rPr lang="en-US" sz="2400" dirty="0"/>
              <a:t>Reactions to “Animal”</a:t>
            </a:r>
          </a:p>
          <a:p>
            <a:pPr algn="ctr"/>
            <a:r>
              <a:rPr lang="en-US" sz="2400" dirty="0"/>
              <a:t>Posts</a:t>
            </a:r>
          </a:p>
        </p:txBody>
      </p:sp>
      <p:sp>
        <p:nvSpPr>
          <p:cNvPr id="17" name="TextBox 16">
            <a:extLst>
              <a:ext uri="{FF2B5EF4-FFF2-40B4-BE49-F238E27FC236}">
                <a16:creationId xmlns:a16="http://schemas.microsoft.com/office/drawing/2014/main" id="{07880497-ACE2-1B52-1B47-41BD552CE3CB}"/>
              </a:ext>
            </a:extLst>
          </p:cNvPr>
          <p:cNvSpPr txBox="1"/>
          <p:nvPr/>
        </p:nvSpPr>
        <p:spPr>
          <a:xfrm>
            <a:off x="13134258" y="3802653"/>
            <a:ext cx="2038385" cy="2677656"/>
          </a:xfrm>
          <a:prstGeom prst="rect">
            <a:avLst/>
          </a:prstGeom>
          <a:noFill/>
        </p:spPr>
        <p:txBody>
          <a:bodyPr wrap="square" rtlCol="0">
            <a:spAutoFit/>
          </a:bodyPr>
          <a:lstStyle/>
          <a:p>
            <a:pPr algn="ctr"/>
            <a:r>
              <a:rPr lang="en-US" sz="6600" b="1" dirty="0">
                <a:solidFill>
                  <a:srgbClr val="A100FF"/>
                </a:solidFill>
              </a:rPr>
              <a:t>May</a:t>
            </a:r>
          </a:p>
          <a:p>
            <a:pPr algn="ctr"/>
            <a:endParaRPr lang="en-US" dirty="0"/>
          </a:p>
          <a:p>
            <a:pPr algn="ctr"/>
            <a:endParaRPr lang="en-US" dirty="0"/>
          </a:p>
          <a:p>
            <a:pPr algn="ctr"/>
            <a:endParaRPr lang="en-US" dirty="0"/>
          </a:p>
          <a:p>
            <a:pPr algn="ctr"/>
            <a:r>
              <a:rPr lang="en-US" sz="2400" dirty="0"/>
              <a:t>Month with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1" name="Picture 30" descr="Chart, bar chart&#10;&#10;Description automatically generated">
            <a:extLst>
              <a:ext uri="{FF2B5EF4-FFF2-40B4-BE49-F238E27FC236}">
                <a16:creationId xmlns:a16="http://schemas.microsoft.com/office/drawing/2014/main" id="{E858690B-6421-0FD5-ED90-7977746C0B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0601" y="1960223"/>
            <a:ext cx="11231903" cy="6877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descr="Chart, pie chart&#10;&#10;Description automatically generated">
            <a:extLst>
              <a:ext uri="{FF2B5EF4-FFF2-40B4-BE49-F238E27FC236}">
                <a16:creationId xmlns:a16="http://schemas.microsoft.com/office/drawing/2014/main" id="{2291BA20-7030-49FA-4084-1995AA05A9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5400" y="2057332"/>
            <a:ext cx="10302135" cy="6172335"/>
          </a:xfrm>
          <a:prstGeom prst="rect">
            <a:avLst/>
          </a:prstGeom>
        </p:spPr>
      </p:pic>
      <p:pic>
        <p:nvPicPr>
          <p:cNvPr id="29" name="Picture 28" descr="Chart, bar chart&#10;&#10;Description automatically generated">
            <a:extLst>
              <a:ext uri="{FF2B5EF4-FFF2-40B4-BE49-F238E27FC236}">
                <a16:creationId xmlns:a16="http://schemas.microsoft.com/office/drawing/2014/main" id="{05D1CB9C-581B-ADC2-45CC-621EEF40EC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371" y="2257659"/>
            <a:ext cx="7772400" cy="4590951"/>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TotalTime>
  <Words>671</Words>
  <Application>Microsoft Macintosh PowerPoint</Application>
  <PresentationFormat>Custom</PresentationFormat>
  <Paragraphs>108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Clear Sans Regular Bold</vt:lpstr>
      <vt:lpstr>Graphik Regular</vt:lpstr>
      <vt:lpstr>Arial</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Office User</cp:lastModifiedBy>
  <cp:revision>14</cp:revision>
  <dcterms:created xsi:type="dcterms:W3CDTF">2006-08-16T00:00:00Z</dcterms:created>
  <dcterms:modified xsi:type="dcterms:W3CDTF">2023-01-05T22:12:50Z</dcterms:modified>
  <dc:identifier>DAEhDyfaYKE</dc:identifier>
</cp:coreProperties>
</file>